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6" r:id="rId3"/>
    <p:sldId id="321" r:id="rId4"/>
    <p:sldId id="301" r:id="rId5"/>
    <p:sldId id="307" r:id="rId6"/>
    <p:sldId id="285" r:id="rId7"/>
    <p:sldId id="309" r:id="rId8"/>
    <p:sldId id="281" r:id="rId9"/>
    <p:sldId id="314" r:id="rId10"/>
    <p:sldId id="289" r:id="rId11"/>
    <p:sldId id="308" r:id="rId12"/>
    <p:sldId id="318" r:id="rId13"/>
    <p:sldId id="320" r:id="rId14"/>
    <p:sldId id="312" r:id="rId15"/>
    <p:sldId id="29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85855594589106"/>
          <c:y val="4.2406957336052035E-2"/>
          <c:w val="0.54936640181742258"/>
          <c:h val="0.65405186841667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исследования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Сформирован</c:v>
                </c:pt>
                <c:pt idx="1">
                  <c:v>Частично сформирован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53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Сформирован</c:v>
                </c:pt>
                <c:pt idx="1">
                  <c:v>Частично сформирован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Сформирован</c:v>
                </c:pt>
                <c:pt idx="1">
                  <c:v>Частично сформирован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640448"/>
        <c:axId val="123650432"/>
      </c:barChart>
      <c:catAx>
        <c:axId val="123640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3650432"/>
        <c:crosses val="autoZero"/>
        <c:auto val="1"/>
        <c:lblAlgn val="ctr"/>
        <c:lblOffset val="100"/>
        <c:noMultiLvlLbl val="0"/>
      </c:catAx>
      <c:valAx>
        <c:axId val="12365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3640448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56517522957219313"/>
          <c:y val="0.3917793353073491"/>
          <c:w val="0.41657967122427014"/>
          <c:h val="0.25940475212899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Промежуточное исследование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Сформирован</c:v>
                </c:pt>
                <c:pt idx="1">
                  <c:v>Частично сформирован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58</c:v>
                </c:pt>
                <c:pt idx="1">
                  <c:v>42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Сформирован</c:v>
                </c:pt>
                <c:pt idx="1">
                  <c:v>Частично сформирован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Сформирован</c:v>
                </c:pt>
                <c:pt idx="1">
                  <c:v>Частично сформирован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383232"/>
        <c:axId val="124384768"/>
      </c:barChart>
      <c:catAx>
        <c:axId val="124383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4384768"/>
        <c:crosses val="autoZero"/>
        <c:auto val="1"/>
        <c:lblAlgn val="ctr"/>
        <c:lblOffset val="100"/>
        <c:noMultiLvlLbl val="0"/>
      </c:catAx>
      <c:valAx>
        <c:axId val="12438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4383232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58008925993217986"/>
          <c:y val="0.40822916377346963"/>
          <c:w val="0.40290160793944052"/>
          <c:h val="0.183541455463281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85855594589106"/>
          <c:y val="4.2406957336052035E-2"/>
          <c:w val="0.54936640181742258"/>
          <c:h val="0.654051868416675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исследования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Сформирован</c:v>
                </c:pt>
                <c:pt idx="1">
                  <c:v>Частично сформирован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</c:v>
                </c:pt>
                <c:pt idx="1">
                  <c:v>53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Сформирован</c:v>
                </c:pt>
                <c:pt idx="1">
                  <c:v>Частично сформирован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Сформирован</c:v>
                </c:pt>
                <c:pt idx="1">
                  <c:v>Частично сформирован</c:v>
                </c:pt>
                <c:pt idx="2">
                  <c:v>Не сформирован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300928"/>
        <c:axId val="216306816"/>
      </c:barChart>
      <c:catAx>
        <c:axId val="216300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16306816"/>
        <c:crosses val="autoZero"/>
        <c:auto val="1"/>
        <c:lblAlgn val="ctr"/>
        <c:lblOffset val="100"/>
        <c:noMultiLvlLbl val="0"/>
      </c:catAx>
      <c:valAx>
        <c:axId val="21630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6300928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56517522957219313"/>
          <c:y val="0.3917793353073491"/>
          <c:w val="0.41657967122427014"/>
          <c:h val="0.259404752128990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0F85-8F2E-4E1A-8089-DCD321358A7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55F3-0BCE-4122-8FD2-A769E7C87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0F85-8F2E-4E1A-8089-DCD321358A7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55F3-0BCE-4122-8FD2-A769E7C87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0F85-8F2E-4E1A-8089-DCD321358A7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55F3-0BCE-4122-8FD2-A769E7C87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0F85-8F2E-4E1A-8089-DCD321358A7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55F3-0BCE-4122-8FD2-A769E7C87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0F85-8F2E-4E1A-8089-DCD321358A7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55F3-0BCE-4122-8FD2-A769E7C87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0F85-8F2E-4E1A-8089-DCD321358A7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55F3-0BCE-4122-8FD2-A769E7C87EF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0F85-8F2E-4E1A-8089-DCD321358A7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55F3-0BCE-4122-8FD2-A769E7C87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0F85-8F2E-4E1A-8089-DCD321358A7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55F3-0BCE-4122-8FD2-A769E7C87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0F85-8F2E-4E1A-8089-DCD321358A7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55F3-0BCE-4122-8FD2-A769E7C87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0F85-8F2E-4E1A-8089-DCD321358A7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AF55F3-0BCE-4122-8FD2-A769E7C87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40F85-8F2E-4E1A-8089-DCD321358A7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F55F3-0BCE-4122-8FD2-A769E7C87EF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B640F85-8F2E-4E1A-8089-DCD321358A75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FAF55F3-0BCE-4122-8FD2-A769E7C87E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260649"/>
            <a:ext cx="8062912" cy="8640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Муниципальное бюджетное дошкольное  образовательное учреждение  центр развития ребенка  детский сад  № 4 «Солнышко» </a:t>
            </a:r>
            <a:br>
              <a:rPr lang="ru-RU" sz="1600" b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городской округ Спасск-Дальний</a:t>
            </a:r>
            <a:endParaRPr lang="ru-RU" sz="1600" b="1" dirty="0"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1484784"/>
            <a:ext cx="8062912" cy="504056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«Моя педагогическая находка»</a:t>
            </a:r>
          </a:p>
          <a:p>
            <a:pPr algn="ctr"/>
            <a:endParaRPr lang="ru-RU" sz="30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31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«Использование </a:t>
            </a:r>
            <a:r>
              <a:rPr lang="ru-RU" sz="3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игрового набора «Дары Фрёбеля» в дидактических играх в работе с детьми старшего дошкольного возраста»</a:t>
            </a:r>
            <a:endParaRPr lang="ru-RU" sz="31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31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9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Участник </a:t>
            </a:r>
            <a:r>
              <a:rPr lang="ru-RU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этапа Всероссийского конкурса «Воспитатель года России» в 2022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воспитатель Перфильева Наталья Анатольевна</a:t>
            </a:r>
          </a:p>
          <a:p>
            <a:pPr algn="ctr"/>
            <a:endParaRPr lang="ru-RU" sz="2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 год 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9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Методы и 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приемы 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Игровой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дидактические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игры: «Геометрическое </a:t>
            </a:r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ожерелье», «Самоцветы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», «Выложи сказку»        (используются карточки-схемы, мнемотаблицы); 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Наглядный</a:t>
            </a:r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демонстрация  </a:t>
            </a:r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дидактических пособий и предметов, просмотр презентации «Дары Фрёбеля»;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Практический </a:t>
            </a:r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проблемная игровая ситуация, эстафета, викторина, эксперимент, говорящий стол.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3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 име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876" y="0"/>
            <a:ext cx="92188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3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50" y="1226364"/>
            <a:ext cx="4320480" cy="43204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08929"/>
            <a:ext cx="4355350" cy="43553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24428" cy="548640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Работа с мнемотаблицами                     работа по схемам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80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" y="1299861"/>
            <a:ext cx="4486275" cy="448627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731" y="1317038"/>
            <a:ext cx="4451920" cy="445192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008112"/>
          </a:xfrm>
        </p:spPr>
        <p:txBody>
          <a:bodyPr/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игры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карточкам -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схемам                     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«Состав числа»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«Гербы и флаги»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59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Объект 2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47345992"/>
              </p:ext>
            </p:extLst>
          </p:nvPr>
        </p:nvGraphicFramePr>
        <p:xfrm>
          <a:off x="4283968" y="1700808"/>
          <a:ext cx="469594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16632"/>
            <a:ext cx="8020372" cy="1584176"/>
          </a:xfrm>
        </p:spPr>
        <p:txBody>
          <a:bodyPr/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Промежуточная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Диагностика </a:t>
            </a:r>
            <a:b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Уровня сформированности 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познавательной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активности</a:t>
            </a:r>
            <a:r>
              <a:rPr lang="ru-RU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методике  И.В. Мальцевой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graphicFrame>
        <p:nvGraphicFramePr>
          <p:cNvPr id="24" name="Объект 2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3383867"/>
              </p:ext>
            </p:extLst>
          </p:nvPr>
        </p:nvGraphicFramePr>
        <p:xfrm>
          <a:off x="107504" y="1628800"/>
          <a:ext cx="4392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729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/>
          <a:lstStyle/>
          <a:p>
            <a:pPr marL="64008" indent="0" algn="ctr">
              <a:buNone/>
            </a:pPr>
            <a:endParaRPr lang="ru-RU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«Посредственный учитель  излагает.</a:t>
            </a:r>
          </a:p>
          <a:p>
            <a:pPr marL="64008" indent="0" algn="ctr">
              <a:buNone/>
            </a:pPr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Хороший учитель  объясняет.</a:t>
            </a:r>
          </a:p>
          <a:p>
            <a:pPr marL="64008" indent="0" algn="ctr">
              <a:buNone/>
            </a:pP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Выдающийся учитель показывает.</a:t>
            </a:r>
          </a:p>
          <a:p>
            <a:pPr marL="64008" indent="0" algn="ctr">
              <a:buNone/>
            </a:pPr>
            <a:r>
              <a:rPr lang="ru-RU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Великий учитель вдохновляет»</a:t>
            </a:r>
          </a:p>
          <a:p>
            <a:pPr marL="64008" indent="0" algn="ctr">
              <a:buNone/>
            </a:pPr>
            <a:endParaRPr lang="ru-RU" sz="32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r>
              <a:rPr lang="ru-RU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Уильям Артур Уорд   </a:t>
            </a:r>
            <a:endParaRPr lang="ru-RU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9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2152"/>
          </a:xfrm>
        </p:spPr>
        <p:txBody>
          <a:bodyPr>
            <a:normAutofit/>
          </a:bodyPr>
          <a:lstStyle/>
          <a:p>
            <a:pPr marL="64008" indent="0" algn="ctr">
              <a:buNone/>
            </a:pPr>
            <a:endParaRPr lang="ru-RU" i="1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r>
              <a:rPr lang="ru-RU" sz="36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Фридрих </a:t>
            </a:r>
            <a:r>
              <a:rPr lang="ru-RU" sz="36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Фрёбель </a:t>
            </a:r>
            <a:r>
              <a:rPr lang="ru-RU" sz="3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писал: </a:t>
            </a:r>
            <a:endParaRPr lang="ru-RU" sz="32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r>
              <a:rPr lang="ru-RU" sz="32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Игра есть высшая ступень детского развития, развития человека этого периода… Игра – самое чистое и самое духовное проявление человека на этой ступени… </a:t>
            </a:r>
            <a:endParaRPr lang="ru-RU" sz="3200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64008" indent="0" algn="ctr">
              <a:buNone/>
            </a:pPr>
            <a:r>
              <a:rPr lang="ru-RU" sz="32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Игра </a:t>
            </a:r>
            <a:r>
              <a:rPr lang="ru-RU" sz="32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является прообразом всей человеческой жизни».</a:t>
            </a:r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6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004048" y="1556792"/>
            <a:ext cx="3488432" cy="2592288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002060"/>
              </a:solidFill>
            </a:endParaRP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Уровни сформированности: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Сформирован – 27%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Частично сформирован – 53%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Не сформирован – 20%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903000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Диагностика  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исходного уровня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развития познавательной активности   </a:t>
            </a:r>
            <a:b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методике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И.В. Мальцевой </a:t>
            </a:r>
          </a:p>
        </p:txBody>
      </p:sp>
      <p:graphicFrame>
        <p:nvGraphicFramePr>
          <p:cNvPr id="5" name="Объект 2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35031486"/>
              </p:ext>
            </p:extLst>
          </p:nvPr>
        </p:nvGraphicFramePr>
        <p:xfrm>
          <a:off x="395536" y="1412776"/>
          <a:ext cx="460851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9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Проблема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едостаточно сформирован уровень </a:t>
            </a: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познавательной активности </a:t>
            </a: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математическом развитии </a:t>
            </a:r>
            <a:r>
              <a:rPr lang="ru-RU" sz="25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5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старших дошкольников</a:t>
            </a:r>
          </a:p>
          <a:p>
            <a:pPr marL="0" indent="0"/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Вывод: усовершенствовать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развивающую предметно-пространственную среду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группе посредством игровых наборов «Дары Фрёбеля» и построить обучение воспитанников  с учетом     развития их  познавательной активности  в формировании математических представлений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5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6192688" cy="2808312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Фридрих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Вильгельм Август Фрёбель 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(1782-1852) – известный немецкий педагог XIX века , создатель первого в мире детского сада для детей дошкольного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возраста.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Для развития ребенка Фрёбель предложил игровые наборы, которые назвал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Дарами Ф.Фрёбеля» </a:t>
            </a:r>
            <a:r>
              <a:rPr lang="ru-RU" sz="16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– это самый первый обучающий (дидактический) материал для детей дошкольного возраста в мире, который известен и используется до сих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</a:t>
            </a:r>
            <a:b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</a:br>
            <a:endParaRPr lang="ru-RU" sz="1800" dirty="0"/>
          </a:p>
        </p:txBody>
      </p:sp>
      <p:pic>
        <p:nvPicPr>
          <p:cNvPr id="4" name="Picture 6" descr="http://sir35.ru/images/stories/Karla/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186"/>
            <a:ext cx="2123771" cy="291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Объект 3" descr="дары_фребел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2816656"/>
            <a:ext cx="7521575" cy="388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7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Развивающий потенциал</a:t>
            </a:r>
            <a:endParaRPr lang="ru-RU" sz="3600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С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помощью системы Ф. Фребеля у детей: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формируются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представления об окружающем мире, а также элементарные математические представления, сенсорные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эталоны;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развивается пространственное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логическое мышление;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обогащаются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социальные и коммуникативные навыки;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активизируется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познавательно-исследовательская деятельность;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совершенствуются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творческие и конструктивные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навыки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9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398944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работы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836712"/>
            <a:ext cx="7520940" cy="554461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1800" b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 познавательной активности в 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математической деятельности </a:t>
            </a:r>
            <a:r>
              <a:rPr lang="ru-RU" sz="19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старших дошкольников посредством  дидактических игр с использованием игрового набора  «Дары Фребеля</a:t>
            </a:r>
            <a:r>
              <a:rPr lang="ru-RU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algn="ctr"/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Овладеть  </a:t>
            </a: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методикой работы с игровыми наборами «Дары Фрёбеля», изучить методические рекомендации современных педагогов в практическом применении игрового дидактического </a:t>
            </a:r>
            <a:r>
              <a:rPr lang="ru-RU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оборудования; определить целевые ориентиры по ФГОС ДО;</a:t>
            </a:r>
            <a:endParaRPr lang="ru-RU" sz="2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Создать условия для усовершенствования развивающей среды в групповом пространстве для  построения ребёнком целостной образно-смысловой картины мира;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Развить познавательный интерес у воспитанников, игровые и исследовательские навыки в дидактических играх математической направленности.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9825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Планируемый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результат для детей </a:t>
            </a:r>
          </a:p>
          <a:p>
            <a:pPr marL="0" lvl="0" indent="0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д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етей повысится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познавательный интерес,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расширится творческое мышление и воображение в  дидактических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играх,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они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приобретут игровые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исследовательские навыки и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Воспитанники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активно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используют в самостоятельной игровой деятельности наборы «Дары  Фребеля», применяя полученные знания;</a:t>
            </a:r>
          </a:p>
          <a:p>
            <a:pPr lvl="0">
              <a:buFont typeface="Wingdings" pitchFamily="2" charset="2"/>
              <a:buChar char="v"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детей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сформируется 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умение  логически мыслить, находить выход из проблемной игровой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ситуации.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4008" indent="0">
              <a:buNone/>
            </a:pP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2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2094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Формы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взаимодействия с детьми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83633" y="1052735"/>
            <a:ext cx="4016559" cy="1294589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Групповая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одгрупповая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07504" y="2320449"/>
            <a:ext cx="3384376" cy="12241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ндивидуальная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436096" y="2298677"/>
            <a:ext cx="3312368" cy="1224136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амостоятельная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895803" y="3522813"/>
            <a:ext cx="3384376" cy="111362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Работа в парах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51257" y="4629765"/>
            <a:ext cx="3736471" cy="12241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осуговая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436096" y="4725144"/>
            <a:ext cx="3528392" cy="122413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Сотворчество взрослых и детей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1987656" y="1916832"/>
            <a:ext cx="463674" cy="3818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156176" y="1916832"/>
            <a:ext cx="539654" cy="3818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4425482" y="2420887"/>
            <a:ext cx="0" cy="11019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139952" y="5337211"/>
            <a:ext cx="1224136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156176" y="4389310"/>
            <a:ext cx="483519" cy="294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552295" y="4389310"/>
            <a:ext cx="579545" cy="294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0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2523</TotalTime>
  <Words>318</Words>
  <Application>Microsoft Office PowerPoint</Application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Муниципальное бюджетное дошкольное  образовательное учреждение  центр развития ребенка  детский сад  № 4 «Солнышко»  городской округ Спасск-Дальний</vt:lpstr>
      <vt:lpstr>Презентация PowerPoint</vt:lpstr>
      <vt:lpstr>Диагностика   исходного уровня  развития познавательной активности    по методике И.В. Мальцевой </vt:lpstr>
      <vt:lpstr>Проблема</vt:lpstr>
      <vt:lpstr>  Фридрих Вильгельм Август Фрёбель (1782-1852) – известный немецкий педагог XIX века , создатель первого в мире детского сада для детей дошкольного возраста. Для развития ребенка Фрёбель предложил игровые наборы, которые назвал   «Дарами Ф.Фрёбеля» – это самый первый обучающий (дидактический) материал для детей дошкольного возраста в мире, который известен и используется до сих пор  </vt:lpstr>
      <vt:lpstr>Развивающий потенциал</vt:lpstr>
      <vt:lpstr>Цель работы</vt:lpstr>
      <vt:lpstr>Презентация PowerPoint</vt:lpstr>
      <vt:lpstr>Формы взаимодействия с детьми</vt:lpstr>
      <vt:lpstr>Методы и приемы </vt:lpstr>
      <vt:lpstr>Презентация PowerPoint</vt:lpstr>
      <vt:lpstr>      Работа с мнемотаблицами                     работа по схемам</vt:lpstr>
      <vt:lpstr>  игры по карточкам - схемам                                                                                   «Состав числа»   «Гербы и флаги»</vt:lpstr>
      <vt:lpstr> Промежуточная Диагностика  Уровня сформированности  познавательной активности по методике  И.В. Мальцевой 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 образовательное учреждение  центр развития ребенка   детский сад  № 4 «Солнышко»  городской округ Спасск-Дальний</dc:title>
  <dc:creator>555</dc:creator>
  <cp:lastModifiedBy>Дом</cp:lastModifiedBy>
  <cp:revision>143</cp:revision>
  <dcterms:created xsi:type="dcterms:W3CDTF">2022-01-06T23:32:52Z</dcterms:created>
  <dcterms:modified xsi:type="dcterms:W3CDTF">2022-02-01T02:08:31Z</dcterms:modified>
</cp:coreProperties>
</file>