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59" r:id="rId5"/>
    <p:sldId id="261" r:id="rId6"/>
    <p:sldId id="265" r:id="rId7"/>
    <p:sldId id="262" r:id="rId8"/>
    <p:sldId id="260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09E7"/>
    <a:srgbClr val="1C0B06"/>
    <a:srgbClr val="572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2909E7"/>
                </a:solidFill>
              </a:rPr>
              <a:t>Вопрос: " Считаете ли Вы важным создание краеведческого музея в ДОУ с целью изучения истории и природы родного края?"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Вопрос: " Считаете ли Вы важным создание краеведческого музея в ДОУ с целью изучения истории и природы родного края?"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Считаю важной данную тему 86%</c:v>
                </c:pt>
                <c:pt idx="1">
                  <c:v>Считаю данную тему не актуальной 2%</c:v>
                </c:pt>
                <c:pt idx="2">
                  <c:v>Затрудняюсь ответить 12%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0.86</c:v>
                </c:pt>
                <c:pt idx="1">
                  <c:v>0.02</c:v>
                </c:pt>
                <c:pt idx="2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438943712344714"/>
          <c:y val="0.29089771972924011"/>
          <c:w val="0.39628224609701673"/>
          <c:h val="0.566881830328568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2FC34-94D9-4B8F-86F9-31EBBB6CE86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AEF1E-0B7A-44B3-9B80-CBF15D7EB2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2FC34-94D9-4B8F-86F9-31EBBB6CE86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AEF1E-0B7A-44B3-9B80-CBF15D7EB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2FC34-94D9-4B8F-86F9-31EBBB6CE86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AEF1E-0B7A-44B3-9B80-CBF15D7EB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2FC34-94D9-4B8F-86F9-31EBBB6CE86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AEF1E-0B7A-44B3-9B80-CBF15D7EB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2FC34-94D9-4B8F-86F9-31EBBB6CE86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AEF1E-0B7A-44B3-9B80-CBF15D7EB28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2FC34-94D9-4B8F-86F9-31EBBB6CE86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AEF1E-0B7A-44B3-9B80-CBF15D7EB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2FC34-94D9-4B8F-86F9-31EBBB6CE86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AEF1E-0B7A-44B3-9B80-CBF15D7EB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2FC34-94D9-4B8F-86F9-31EBBB6CE86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AEF1E-0B7A-44B3-9B80-CBF15D7EB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2FC34-94D9-4B8F-86F9-31EBBB6CE86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AEF1E-0B7A-44B3-9B80-CBF15D7EB28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2FC34-94D9-4B8F-86F9-31EBBB6CE86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AEF1E-0B7A-44B3-9B80-CBF15D7EB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2FC34-94D9-4B8F-86F9-31EBBB6CE86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AEF1E-0B7A-44B3-9B80-CBF15D7EB2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BB2FC34-94D9-4B8F-86F9-31EBBB6CE863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C9AEF1E-0B7A-44B3-9B80-CBF15D7EB28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564904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effectLst/>
              </a:rPr>
              <a:t>Педагогический проект 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К</a:t>
            </a: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раеведческий 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музей </a:t>
            </a: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«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Мой родной край»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440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16632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Центр развития ребенка детский сад №4 «Солнышко»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Городского округа Спасск-Дальний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5" y="5090864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Старший воспитатель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/>
              <a:t>Дышлюк </a:t>
            </a:r>
            <a:r>
              <a:rPr lang="ru-RU" b="1" dirty="0" smtClean="0"/>
              <a:t>Е.П.</a:t>
            </a:r>
            <a:endParaRPr lang="ru-RU" dirty="0" smtClean="0"/>
          </a:p>
          <a:p>
            <a:pPr algn="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Воспитатели:</a:t>
            </a:r>
            <a:r>
              <a:rPr lang="ru-RU" dirty="0" smtClean="0">
                <a:solidFill>
                  <a:schemeClr val="accent3"/>
                </a:solidFill>
              </a:rPr>
              <a:t>        </a:t>
            </a:r>
            <a:r>
              <a:rPr lang="ru-RU" b="1" dirty="0" smtClean="0"/>
              <a:t>Гуцул Е.А.   </a:t>
            </a:r>
            <a:endParaRPr lang="ru-RU" b="1" dirty="0"/>
          </a:p>
          <a:p>
            <a:pPr algn="r"/>
            <a:r>
              <a:rPr lang="ru-RU" b="1" dirty="0" smtClean="0"/>
              <a:t>Максименко Л.Б.</a:t>
            </a:r>
          </a:p>
          <a:p>
            <a:pPr algn="r"/>
            <a:r>
              <a:rPr lang="ru-RU" b="1" dirty="0"/>
              <a:t>Громобоева Е.И</a:t>
            </a:r>
            <a:r>
              <a:rPr lang="ru-RU" b="1" dirty="0" smtClean="0"/>
              <a:t>. </a:t>
            </a:r>
          </a:p>
          <a:p>
            <a:pPr algn="r"/>
            <a:r>
              <a:rPr lang="ru-RU" b="1" dirty="0" smtClean="0"/>
              <a:t>Мащенко </a:t>
            </a:r>
            <a:r>
              <a:rPr lang="ru-RU" b="1" dirty="0"/>
              <a:t>А.С.</a:t>
            </a:r>
            <a:endParaRPr lang="ru-RU" dirty="0"/>
          </a:p>
          <a:p>
            <a:pPr algn="r"/>
            <a:r>
              <a:rPr lang="ru-RU" b="1" dirty="0"/>
              <a:t>Якимова А.В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8709"/>
            <a:ext cx="3203848" cy="34792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3717032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Педагогическая конференция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«Развитие муниципальной системы образования ГО Спасск-Дальний в условиях модернизации общего образования: перспективы и новые возможности»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98080" cy="50405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Актуальность: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3491"/>
            <a:ext cx="2195736" cy="23845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>
            <a:normAutofit lnSpcReduction="10000"/>
          </a:bodyPr>
          <a:lstStyle/>
          <a:p>
            <a:pPr marL="82296" indent="0" algn="just">
              <a:buNone/>
            </a:pPr>
            <a:r>
              <a:rPr lang="ru-RU" sz="1800" b="1" dirty="0"/>
              <a:t>Краеведение</a:t>
            </a:r>
            <a:r>
              <a:rPr lang="ru-RU" sz="1800" dirty="0"/>
              <a:t> </a:t>
            </a:r>
            <a:r>
              <a:rPr lang="ru-RU" sz="1800" b="1" dirty="0"/>
              <a:t>в</a:t>
            </a:r>
            <a:r>
              <a:rPr lang="ru-RU" sz="1800" dirty="0"/>
              <a:t> </a:t>
            </a:r>
            <a:r>
              <a:rPr lang="ru-RU" sz="1800" b="1" dirty="0"/>
              <a:t>ДОУ</a:t>
            </a:r>
            <a:r>
              <a:rPr lang="ru-RU" sz="1800" dirty="0"/>
              <a:t> является одним из источников обогащения детей знаниями о родном </a:t>
            </a:r>
            <a:r>
              <a:rPr lang="ru-RU" sz="1800" dirty="0" smtClean="0"/>
              <a:t>городе, крае</a:t>
            </a:r>
            <a:r>
              <a:rPr lang="ru-RU" sz="1800" dirty="0"/>
              <a:t>, воспитания любви к нему и формирования нравственных качеств, раскрывает связи родного края с </a:t>
            </a:r>
            <a:r>
              <a:rPr lang="ru-RU" sz="1800" dirty="0" smtClean="0"/>
              <a:t>«малой родиной».</a:t>
            </a:r>
            <a:r>
              <a:rPr lang="ru-RU" sz="1800" dirty="0"/>
              <a:t> </a:t>
            </a:r>
            <a:endParaRPr lang="ru-RU" sz="1800" dirty="0" smtClean="0"/>
          </a:p>
          <a:p>
            <a:pPr marL="82296" indent="0" algn="just">
              <a:buNone/>
            </a:pPr>
            <a:r>
              <a:rPr lang="ru-RU" sz="1800" b="1" dirty="0"/>
              <a:t>Краеведческий музей </a:t>
            </a:r>
            <a:r>
              <a:rPr lang="ru-RU" sz="1800" dirty="0"/>
              <a:t>- результат общения, совместной работы воспитателя, детей и их семей. В настоящее время проявляется всё больший интерес к традициям, истории, культуре своей малой родины. В ДОУ решаются задачи по раннему приобщению детей к народной культуре, познанию прошлого </a:t>
            </a:r>
            <a:endParaRPr lang="ru-RU" sz="1800" dirty="0" smtClean="0"/>
          </a:p>
          <a:p>
            <a:pPr marL="82296" indent="0" algn="just">
              <a:buNone/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Проблема:</a:t>
            </a:r>
          </a:p>
          <a:p>
            <a:pPr algn="just"/>
            <a:r>
              <a:rPr lang="ru-RU" sz="1800" dirty="0" smtClean="0"/>
              <a:t>Музейная </a:t>
            </a:r>
            <a:r>
              <a:rPr lang="ru-RU" sz="1800" dirty="0"/>
              <a:t>педагогика – это новая и очень перспективная педагогическая технология, которая в нашем ДОУ активно  используется, но необходима постоянная работа по поиску новых методических и практических подходов для успешного внедрения в процесс образования;</a:t>
            </a:r>
          </a:p>
          <a:p>
            <a:pPr algn="just"/>
            <a:r>
              <a:rPr lang="ru-RU" sz="1800" dirty="0"/>
              <a:t>У детей недостаточно знаний об истории своего города и </a:t>
            </a:r>
            <a:r>
              <a:rPr lang="ru-RU" sz="1800" dirty="0" smtClean="0"/>
              <a:t>края (по результатам опроса воспитанников в ходе ситуативных бесед).</a:t>
            </a:r>
            <a:endParaRPr lang="ru-RU" sz="1800" dirty="0"/>
          </a:p>
          <a:p>
            <a:pPr marL="82296" indent="0" algn="ctr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Целевая аудитория: </a:t>
            </a:r>
            <a:r>
              <a:rPr lang="ru-RU" sz="2800" dirty="0"/>
              <a:t> </a:t>
            </a:r>
            <a:r>
              <a:rPr lang="ru-RU" sz="1800" dirty="0" smtClean="0"/>
              <a:t>воспитанники старших и      подготовительных групп ДОУ (5-7 лет); педагоги ДОУ, родители.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278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09531230"/>
              </p:ext>
            </p:extLst>
          </p:nvPr>
        </p:nvGraphicFramePr>
        <p:xfrm>
          <a:off x="1487996" y="1556792"/>
          <a:ext cx="6744072" cy="471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47667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Результаты опроса родителей воспитанников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МБДОУ ЦРР детский сад № 4 «Солнышко»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3491"/>
            <a:ext cx="2195736" cy="238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8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868" y="476672"/>
            <a:ext cx="7498080" cy="85010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Цель проекта:   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Calibri" pitchFamily="34" charset="0"/>
              </a:rPr>
              <a:t>воспитание </a:t>
            </a:r>
            <a:r>
              <a:rPr lang="ru-RU" sz="2000" dirty="0">
                <a:solidFill>
                  <a:schemeClr val="tx1"/>
                </a:solidFill>
                <a:effectLst/>
                <a:latin typeface="+mn-lt"/>
                <a:cs typeface="Calibri" pitchFamily="34" charset="0"/>
              </a:rPr>
              <a:t>у детей любви к родному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Calibri" pitchFamily="34" charset="0"/>
              </a:rPr>
              <a:t>городу и краю, </a:t>
            </a:r>
            <a:r>
              <a:rPr lang="ru-RU" sz="2000" dirty="0">
                <a:solidFill>
                  <a:schemeClr val="tx1"/>
                </a:solidFill>
                <a:effectLst/>
                <a:latin typeface="+mn-lt"/>
                <a:cs typeface="Calibri" pitchFamily="34" charset="0"/>
              </a:rPr>
              <a:t>знакомство с его историей, природой и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Calibri" pitchFamily="34" charset="0"/>
              </a:rPr>
              <a:t>культурой через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Calibri" pitchFamily="34" charset="0"/>
              </a:rPr>
              <a:t>введение  в </a:t>
            </a:r>
            <a:r>
              <a:rPr lang="ru-RU" sz="2000" dirty="0">
                <a:solidFill>
                  <a:schemeClr val="tx1"/>
                </a:solidFill>
                <a:effectLst/>
                <a:latin typeface="+mn-lt"/>
                <a:cs typeface="Calibri" pitchFamily="34" charset="0"/>
              </a:rPr>
              <a:t>образовательный процесс музейной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Calibri" pitchFamily="34" charset="0"/>
              </a:rPr>
              <a:t>педагогики.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endParaRPr lang="ru-RU" sz="2400" b="1" i="1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3491"/>
            <a:ext cx="2195736" cy="2384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424333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Задачи проекта:</a:t>
            </a:r>
            <a:endParaRPr lang="ru-RU" sz="2400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201281" y="1885998"/>
            <a:ext cx="7763207" cy="480060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C00000"/>
                </a:solidFill>
              </a:rPr>
              <a:t>С </a:t>
            </a:r>
            <a:r>
              <a:rPr lang="ru-RU" sz="1800" b="1" dirty="0" smtClean="0">
                <a:solidFill>
                  <a:srgbClr val="C00000"/>
                </a:solidFill>
              </a:rPr>
              <a:t>педагогами:</a:t>
            </a:r>
            <a:endParaRPr lang="ru-RU" sz="1800" b="1" dirty="0">
              <a:solidFill>
                <a:srgbClr val="C00000"/>
              </a:solidFill>
            </a:endParaRPr>
          </a:p>
          <a:p>
            <a:pPr lvl="1" algn="just"/>
            <a:r>
              <a:rPr lang="ru-RU" sz="1800" dirty="0" smtClean="0"/>
              <a:t>Повысить </a:t>
            </a:r>
            <a:r>
              <a:rPr lang="ru-RU" sz="1800" dirty="0"/>
              <a:t>уровень </a:t>
            </a:r>
            <a:r>
              <a:rPr lang="ru-RU" sz="1800" dirty="0" smtClean="0"/>
              <a:t>профессиональных компетентностей педагогов в </a:t>
            </a:r>
            <a:r>
              <a:rPr lang="ru-RU" sz="1800" dirty="0"/>
              <a:t> </a:t>
            </a:r>
            <a:r>
              <a:rPr lang="ru-RU" sz="1800" dirty="0" smtClean="0"/>
              <a:t>вопросах музейной </a:t>
            </a:r>
            <a:r>
              <a:rPr lang="ru-RU" sz="1800" dirty="0"/>
              <a:t>педагогики</a:t>
            </a:r>
            <a:r>
              <a:rPr lang="ru-RU" sz="1800" dirty="0" smtClean="0"/>
              <a:t>.</a:t>
            </a:r>
            <a:endParaRPr lang="ru-RU" sz="1800" dirty="0"/>
          </a:p>
          <a:p>
            <a:pPr lvl="1" algn="just"/>
            <a:r>
              <a:rPr lang="ru-RU" sz="1800" dirty="0" smtClean="0"/>
              <a:t>Разработать </a:t>
            </a:r>
            <a:r>
              <a:rPr lang="ru-RU" sz="1800" dirty="0"/>
              <a:t>пакет методических материалов и систему работы с детьми в пространстве </a:t>
            </a:r>
            <a:r>
              <a:rPr lang="ru-RU" sz="1800" dirty="0" smtClean="0"/>
              <a:t>музея и специально организованной предметно-развивающей среды в ДОУ;</a:t>
            </a:r>
            <a:endParaRPr lang="ru-RU" sz="1800" dirty="0"/>
          </a:p>
          <a:p>
            <a:pPr lvl="0" algn="just"/>
            <a:r>
              <a:rPr lang="ru-RU" sz="1800" b="1" dirty="0" smtClean="0">
                <a:solidFill>
                  <a:srgbClr val="C00000"/>
                </a:solidFill>
              </a:rPr>
              <a:t>С детьми</a:t>
            </a:r>
            <a:r>
              <a:rPr lang="ru-RU" sz="1800" b="1" i="1" dirty="0" smtClean="0">
                <a:solidFill>
                  <a:srgbClr val="C00000"/>
                </a:solidFill>
              </a:rPr>
              <a:t>:</a:t>
            </a:r>
            <a:endParaRPr lang="ru-RU" sz="1800" b="1" dirty="0">
              <a:solidFill>
                <a:srgbClr val="C00000"/>
              </a:solidFill>
            </a:endParaRPr>
          </a:p>
          <a:p>
            <a:pPr lvl="2" algn="just"/>
            <a:r>
              <a:rPr lang="ru-RU" sz="1800" dirty="0" smtClean="0">
                <a:solidFill>
                  <a:srgbClr val="1C0B06"/>
                </a:solidFill>
              </a:rPr>
              <a:t>Формировать у старших  </a:t>
            </a:r>
            <a:r>
              <a:rPr lang="ru-RU" sz="1800" dirty="0">
                <a:solidFill>
                  <a:srgbClr val="1C0B06"/>
                </a:solidFill>
              </a:rPr>
              <a:t>дошкольников </a:t>
            </a:r>
            <a:r>
              <a:rPr lang="ru-RU" sz="1800" dirty="0" smtClean="0">
                <a:solidFill>
                  <a:srgbClr val="1C0B06"/>
                </a:solidFill>
              </a:rPr>
              <a:t>основы </a:t>
            </a:r>
            <a:r>
              <a:rPr lang="ru-RU" sz="1800" dirty="0">
                <a:solidFill>
                  <a:srgbClr val="1C0B06"/>
                </a:solidFill>
              </a:rPr>
              <a:t>музейной культуры</a:t>
            </a:r>
            <a:r>
              <a:rPr lang="ru-RU" sz="1800" dirty="0" smtClean="0">
                <a:solidFill>
                  <a:srgbClr val="1C0B06"/>
                </a:solidFill>
              </a:rPr>
              <a:t>;</a:t>
            </a:r>
            <a:endParaRPr lang="ru-RU" sz="1800" dirty="0">
              <a:solidFill>
                <a:srgbClr val="1C0B06"/>
              </a:solidFill>
            </a:endParaRPr>
          </a:p>
          <a:p>
            <a:pPr lvl="2" algn="just"/>
            <a:r>
              <a:rPr lang="ru-RU" sz="1800" dirty="0" smtClean="0">
                <a:solidFill>
                  <a:srgbClr val="1C0B06"/>
                </a:solidFill>
              </a:rPr>
              <a:t>Знакомить воспитанников со </a:t>
            </a:r>
            <a:r>
              <a:rPr lang="ru-RU" sz="1800" dirty="0">
                <a:solidFill>
                  <a:srgbClr val="1C0B06"/>
                </a:solidFill>
              </a:rPr>
              <a:t>своей «малой </a:t>
            </a:r>
            <a:r>
              <a:rPr lang="ru-RU" sz="1800" dirty="0" smtClean="0">
                <a:solidFill>
                  <a:srgbClr val="1C0B06"/>
                </a:solidFill>
              </a:rPr>
              <a:t>родиной», </a:t>
            </a:r>
            <a:r>
              <a:rPr lang="ru-RU" sz="1800" dirty="0">
                <a:solidFill>
                  <a:srgbClr val="1C0B06"/>
                </a:solidFill>
              </a:rPr>
              <a:t>с</a:t>
            </a:r>
            <a:r>
              <a:rPr lang="ru-RU" sz="1800" dirty="0" smtClean="0">
                <a:solidFill>
                  <a:srgbClr val="1C0B06"/>
                </a:solidFill>
              </a:rPr>
              <a:t> историей </a:t>
            </a:r>
            <a:r>
              <a:rPr lang="ru-RU" sz="1800" dirty="0">
                <a:solidFill>
                  <a:srgbClr val="1C0B06"/>
                </a:solidFill>
              </a:rPr>
              <a:t>родного </a:t>
            </a:r>
            <a:r>
              <a:rPr lang="ru-RU" sz="1800" dirty="0" smtClean="0">
                <a:solidFill>
                  <a:srgbClr val="1C0B06"/>
                </a:solidFill>
              </a:rPr>
              <a:t>края, его природой, культурой </a:t>
            </a:r>
            <a:r>
              <a:rPr lang="ru-RU" sz="1800" dirty="0">
                <a:solidFill>
                  <a:srgbClr val="1C0B06"/>
                </a:solidFill>
              </a:rPr>
              <a:t>и </a:t>
            </a:r>
            <a:r>
              <a:rPr lang="ru-RU" sz="1800" dirty="0" smtClean="0">
                <a:solidFill>
                  <a:srgbClr val="1C0B06"/>
                </a:solidFill>
              </a:rPr>
              <a:t>традициями.</a:t>
            </a:r>
            <a:endParaRPr lang="ru-RU" sz="1800" dirty="0">
              <a:solidFill>
                <a:srgbClr val="1C0B06"/>
              </a:solidFill>
            </a:endParaRPr>
          </a:p>
          <a:p>
            <a:pPr lvl="2" algn="just"/>
            <a:r>
              <a:rPr lang="ru-RU" sz="1800" b="1" dirty="0" smtClean="0">
                <a:solidFill>
                  <a:srgbClr val="C00000"/>
                </a:solidFill>
              </a:rPr>
              <a:t>С родителями</a:t>
            </a:r>
            <a:r>
              <a:rPr lang="ru-RU" sz="1800" b="1" i="1" dirty="0" smtClean="0">
                <a:solidFill>
                  <a:srgbClr val="C00000"/>
                </a:solidFill>
              </a:rPr>
              <a:t>:</a:t>
            </a:r>
            <a:endParaRPr lang="ru-RU" sz="1800" dirty="0">
              <a:solidFill>
                <a:srgbClr val="C00000"/>
              </a:solidFill>
            </a:endParaRPr>
          </a:p>
          <a:p>
            <a:pPr lvl="1" algn="just"/>
            <a:r>
              <a:rPr lang="ru-RU" sz="1800" dirty="0" smtClean="0">
                <a:solidFill>
                  <a:srgbClr val="1C0B06"/>
                </a:solidFill>
              </a:rPr>
              <a:t>              Привлечь родителей воспитанников к совместному участию в реализации        проекта по </a:t>
            </a:r>
            <a:r>
              <a:rPr lang="ru-RU" sz="1800" dirty="0">
                <a:solidFill>
                  <a:srgbClr val="1C0B06"/>
                </a:solidFill>
              </a:rPr>
              <a:t>созданию музейных </a:t>
            </a:r>
            <a:r>
              <a:rPr lang="ru-RU" sz="1800" dirty="0" smtClean="0">
                <a:solidFill>
                  <a:srgbClr val="1C0B06"/>
                </a:solidFill>
              </a:rPr>
              <a:t>экспозиций и </a:t>
            </a:r>
            <a:r>
              <a:rPr lang="ru-RU" sz="1800" dirty="0">
                <a:solidFill>
                  <a:srgbClr val="1C0B06"/>
                </a:solidFill>
              </a:rPr>
              <a:t>совместной с детьми познавательной и продуктивной деятельности.</a:t>
            </a:r>
          </a:p>
          <a:p>
            <a:pPr lvl="1" algn="just"/>
            <a:endParaRPr lang="ru-RU" sz="1400" dirty="0">
              <a:solidFill>
                <a:srgbClr val="1C0B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Предварительная работа:</a:t>
            </a:r>
            <a:b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Посещение детьми подготовительной группы</a:t>
            </a:r>
            <a:b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«Краеведческого музея имени Н.И Береговой»</a:t>
            </a:r>
            <a:endParaRPr lang="ru-RU" sz="6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Дом\Downloads\IMG-20220823-WA0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9560"/>
            <a:ext cx="2655267" cy="26552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Дом\Downloads\IMG-20220823-WA0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05" y="4473491"/>
            <a:ext cx="4201168" cy="2100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ом\Downloads\IMG-20220823-WA0076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38522"/>
            <a:ext cx="2736304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3491"/>
            <a:ext cx="2195736" cy="238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63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3491"/>
            <a:ext cx="2195736" cy="23845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План мероприятий: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78531" y="1052736"/>
            <a:ext cx="79386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</a:rPr>
              <a:t>Оформление выставки «История и памятные места города Спасск-Дальний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 smtClean="0"/>
              <a:t>Уроки краеведения </a:t>
            </a:r>
            <a:r>
              <a:rPr lang="ru-RU" sz="1600" dirty="0" smtClean="0"/>
              <a:t>«Под флагом России живу и расту» – экскурсия в музейный дворик МБУ «Краеведческий музей имени Н.И. Береговой </a:t>
            </a:r>
            <a:r>
              <a:rPr lang="ru-RU" sz="1600" dirty="0" err="1" smtClean="0"/>
              <a:t>г.о</a:t>
            </a:r>
            <a:r>
              <a:rPr lang="ru-RU" sz="1600" dirty="0" smtClean="0"/>
              <a:t>. Спасск-Дальний»;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 smtClean="0"/>
              <a:t>Экскурсия в МБУ </a:t>
            </a:r>
            <a:r>
              <a:rPr lang="ru-RU" sz="1600" dirty="0" smtClean="0"/>
              <a:t>«Центральная городская библиотека </a:t>
            </a:r>
            <a:r>
              <a:rPr lang="ru-RU" sz="1600" dirty="0" err="1" smtClean="0"/>
              <a:t>г.о</a:t>
            </a:r>
            <a:r>
              <a:rPr lang="ru-RU" sz="1600" dirty="0" smtClean="0"/>
              <a:t>. Спасск-Дальний –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                        «По страницам истории Родного города»;</a:t>
            </a: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 smtClean="0"/>
              <a:t>Уроки патриотизма </a:t>
            </a:r>
            <a:r>
              <a:rPr lang="ru-RU" sz="1600" dirty="0" smtClean="0"/>
              <a:t>«День героев отечества» – совместно с МБОУ СОШ №11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2. Природа приморского края «Растительный и животный мир»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 smtClean="0"/>
              <a:t>Виртуальная экскурсия </a:t>
            </a:r>
            <a:r>
              <a:rPr lang="ru-RU" sz="1600" dirty="0" smtClean="0"/>
              <a:t>«Обитатели  «</a:t>
            </a:r>
            <a:r>
              <a:rPr lang="ru-RU" sz="1600" dirty="0" err="1" smtClean="0"/>
              <a:t>Ханкайского</a:t>
            </a:r>
            <a:r>
              <a:rPr lang="ru-RU" sz="1600" dirty="0" smtClean="0"/>
              <a:t> заповедника» - совместная с «Государственным природным биосферным заповедником «</a:t>
            </a:r>
            <a:r>
              <a:rPr lang="ru-RU" sz="1600" dirty="0" err="1" smtClean="0"/>
              <a:t>Ханкайский</a:t>
            </a:r>
            <a:r>
              <a:rPr lang="ru-RU" sz="1600" dirty="0" smtClean="0"/>
              <a:t>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 smtClean="0"/>
              <a:t>Познавательно-исследовательский проект </a:t>
            </a:r>
            <a:r>
              <a:rPr lang="ru-RU" sz="1600" dirty="0" smtClean="0"/>
              <a:t>ДОУ «Красная книга Приморья» 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 smtClean="0"/>
              <a:t>Квест-игра</a:t>
            </a:r>
            <a:r>
              <a:rPr lang="ru-RU" sz="1600" dirty="0" smtClean="0"/>
              <a:t> «День Земли» - совместно с </a:t>
            </a:r>
            <a:r>
              <a:rPr lang="ru-RU" sz="1600" dirty="0"/>
              <a:t>МБОУ СОШ №11 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600" dirty="0" smtClean="0"/>
          </a:p>
          <a:p>
            <a:r>
              <a:rPr lang="ru-RU" sz="1600" b="1" dirty="0" smtClean="0">
                <a:solidFill>
                  <a:srgbClr val="C00000"/>
                </a:solidFill>
              </a:rPr>
              <a:t>3. «История Родного края»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 smtClean="0"/>
              <a:t>    Экскурс</a:t>
            </a:r>
            <a:r>
              <a:rPr lang="ru-RU" sz="1600" dirty="0" smtClean="0"/>
              <a:t>:</a:t>
            </a:r>
          </a:p>
          <a:p>
            <a:r>
              <a:rPr lang="ru-RU" sz="1600" dirty="0" smtClean="0"/>
              <a:t>                        «Символика и история Родного края»</a:t>
            </a:r>
          </a:p>
          <a:p>
            <a:r>
              <a:rPr lang="ru-RU" sz="1600" dirty="0" smtClean="0"/>
              <a:t>                        «Край в годы ВОВ»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     - совместно с:   МБУ «Краеведческий музей имени </a:t>
            </a:r>
          </a:p>
          <a:p>
            <a:pPr algn="ctr"/>
            <a:r>
              <a:rPr lang="ru-RU" sz="1600" dirty="0" smtClean="0"/>
              <a:t>                Н.И. Береговой </a:t>
            </a:r>
            <a:r>
              <a:rPr lang="ru-RU" sz="1600" dirty="0" err="1"/>
              <a:t>г.о</a:t>
            </a:r>
            <a:r>
              <a:rPr lang="ru-RU" sz="1600" dirty="0"/>
              <a:t>. Спасск-Дальний</a:t>
            </a:r>
            <a:r>
              <a:rPr lang="ru-RU" sz="1600" dirty="0" smtClean="0"/>
              <a:t>»; </a:t>
            </a:r>
          </a:p>
          <a:p>
            <a:pPr algn="ctr"/>
            <a:r>
              <a:rPr lang="ru-RU" sz="1600" dirty="0" smtClean="0"/>
              <a:t>МБУ </a:t>
            </a:r>
            <a:r>
              <a:rPr lang="ru-RU" sz="1600" dirty="0"/>
              <a:t>«Центральная городская библиотека </a:t>
            </a:r>
            <a:r>
              <a:rPr lang="ru-RU" sz="1600" dirty="0" err="1"/>
              <a:t>г.о</a:t>
            </a:r>
            <a:r>
              <a:rPr lang="ru-RU" sz="1600" dirty="0"/>
              <a:t>. Спасск-Дальний </a:t>
            </a:r>
          </a:p>
          <a:p>
            <a:pPr algn="r"/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5490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56" y="34482"/>
            <a:ext cx="807414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Организация выставки «История и памятные места города Спасск-Дальний»</a:t>
            </a:r>
            <a:endParaRPr lang="ru-RU" sz="4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3491"/>
            <a:ext cx="2195736" cy="2384509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87251"/>
            <a:ext cx="3199484" cy="2399613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782" y="1700808"/>
            <a:ext cx="2304255" cy="21170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49144"/>
            <a:ext cx="2436020" cy="182701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769" y="1340768"/>
            <a:ext cx="3795311" cy="2846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69" y="1493168"/>
            <a:ext cx="3795311" cy="2846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75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3491"/>
            <a:ext cx="2195736" cy="23845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Ожидаемый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/>
              </a:rPr>
              <a:t>результат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У</a:t>
            </a:r>
            <a:r>
              <a:rPr lang="ru-RU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педагогов</a:t>
            </a:r>
            <a:r>
              <a:rPr lang="ru-RU" sz="1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ru-RU" sz="1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У педагогов повысился 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уровень профессиональных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знаний 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в  вопросах музейной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педагогики;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Создана копилка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методических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материалов, разработана система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работы с детьми в пространстве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музея, организована предметно – пространственная среда по краеведению;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  <a:p>
            <a:pPr marL="82296" indent="0">
              <a:buNone/>
            </a:pPr>
            <a:r>
              <a:rPr lang="ru-RU" sz="1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У</a:t>
            </a:r>
            <a:r>
              <a:rPr lang="ru-RU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детей</a:t>
            </a:r>
            <a:r>
              <a:rPr lang="ru-RU" sz="1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ru-RU" sz="1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pPr lvl="0"/>
            <a:r>
              <a:rPr lang="ru-RU" sz="1800" dirty="0" smtClean="0">
                <a:latin typeface="Calibri" pitchFamily="34" charset="0"/>
                <a:cs typeface="Calibri" pitchFamily="34" charset="0"/>
              </a:rPr>
              <a:t>Дети  имеют представления 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о музее,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о его значении в жизни общества и правилах поведения, умеют выступать в роли экскурсовода;</a:t>
            </a:r>
          </a:p>
          <a:p>
            <a:pPr lvl="0"/>
            <a:r>
              <a:rPr lang="ru-RU" sz="1800" dirty="0" smtClean="0">
                <a:latin typeface="Calibri" pitchFamily="34" charset="0"/>
                <a:cs typeface="Calibri" pitchFamily="34" charset="0"/>
              </a:rPr>
              <a:t>У воспитанников  сформированы знания  о  родном городе, об истории Приморского  края, его растительном и животном мире, культуре и традициях.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  <a:p>
            <a:pPr marL="82296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   У родителей</a:t>
            </a:r>
            <a:r>
              <a:rPr lang="ru-RU" sz="1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ru-RU" sz="1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lvl="0" algn="ctr"/>
            <a:r>
              <a:rPr lang="ru-RU" sz="1800" dirty="0" smtClean="0">
                <a:solidFill>
                  <a:srgbClr val="1C0B06"/>
                </a:solidFill>
                <a:latin typeface="Calibri" pitchFamily="34" charset="0"/>
                <a:cs typeface="Calibri" pitchFamily="34" charset="0"/>
              </a:rPr>
              <a:t>     Родители </a:t>
            </a:r>
            <a:r>
              <a:rPr lang="ru-RU" sz="1800" dirty="0">
                <a:solidFill>
                  <a:srgbClr val="1C0B06"/>
                </a:solidFill>
                <a:latin typeface="Calibri" pitchFamily="34" charset="0"/>
                <a:cs typeface="Calibri" pitchFamily="34" charset="0"/>
              </a:rPr>
              <a:t>воспитанников </a:t>
            </a:r>
            <a:r>
              <a:rPr lang="ru-RU" sz="1800" dirty="0" smtClean="0">
                <a:solidFill>
                  <a:srgbClr val="1C0B06"/>
                </a:solidFill>
                <a:latin typeface="Calibri" pitchFamily="34" charset="0"/>
                <a:cs typeface="Calibri" pitchFamily="34" charset="0"/>
              </a:rPr>
              <a:t> активно участвуют  в создании </a:t>
            </a:r>
            <a:r>
              <a:rPr lang="ru-RU" sz="1800" dirty="0">
                <a:solidFill>
                  <a:srgbClr val="1C0B06"/>
                </a:solidFill>
                <a:latin typeface="Calibri" pitchFamily="34" charset="0"/>
                <a:cs typeface="Calibri" pitchFamily="34" charset="0"/>
              </a:rPr>
              <a:t>музейных </a:t>
            </a:r>
            <a:r>
              <a:rPr lang="ru-RU" sz="1800" dirty="0" smtClean="0">
                <a:solidFill>
                  <a:srgbClr val="1C0B06"/>
                </a:solidFill>
                <a:latin typeface="Calibri" pitchFamily="34" charset="0"/>
                <a:cs typeface="Calibri" pitchFamily="34" charset="0"/>
              </a:rPr>
              <a:t>      экспозиций, в  совместной </a:t>
            </a:r>
            <a:r>
              <a:rPr lang="ru-RU" sz="1800" dirty="0">
                <a:solidFill>
                  <a:srgbClr val="1C0B06"/>
                </a:solidFill>
                <a:latin typeface="Calibri" pitchFamily="34" charset="0"/>
                <a:cs typeface="Calibri" pitchFamily="34" charset="0"/>
              </a:rPr>
              <a:t>с детьми познавательной и продуктивной </a:t>
            </a:r>
            <a:r>
              <a:rPr lang="ru-RU" sz="1800" dirty="0" smtClean="0">
                <a:solidFill>
                  <a:srgbClr val="1C0B06"/>
                </a:solidFill>
                <a:latin typeface="Calibri" pitchFamily="34" charset="0"/>
                <a:cs typeface="Calibri" pitchFamily="34" charset="0"/>
              </a:rPr>
              <a:t> деятельности.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99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3087"/>
            <a:ext cx="3851920" cy="4183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5301077"/>
          </a:xfrm>
        </p:spPr>
        <p:txBody>
          <a:bodyPr>
            <a:noAutofit/>
          </a:bodyPr>
          <a:lstStyle/>
          <a:p>
            <a:pPr algn="r"/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  <a:effectLst/>
              </a:rPr>
              <a:t>«Родная земля –  самое великолепное, что нам дано для жизни.</a:t>
            </a:r>
            <a:br>
              <a:rPr lang="ru-RU" sz="3200" b="1" i="1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  <a:effectLst/>
              </a:rPr>
              <a:t> </a:t>
            </a:r>
            <a:br>
              <a:rPr lang="ru-RU" sz="3200" b="1" i="1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  <a:effectLst/>
              </a:rPr>
              <a:t>Её мы должны возделывать, беречь и охранять всеми силами своего существа».</a:t>
            </a:r>
            <a:br>
              <a:rPr lang="ru-RU" sz="3200" b="1" i="1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3200" dirty="0">
                <a:effectLst/>
              </a:rPr>
              <a:t> </a:t>
            </a:r>
            <a:br>
              <a:rPr lang="ru-RU" sz="3200" dirty="0">
                <a:effectLst/>
              </a:rPr>
            </a:br>
            <a:r>
              <a:rPr lang="ru-RU" sz="3200" b="1" dirty="0">
                <a:solidFill>
                  <a:schemeClr val="tx1"/>
                </a:solidFill>
                <a:effectLst/>
              </a:rPr>
              <a:t>К.Г. Паустовский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>
                <a:effectLst/>
              </a:rPr>
              <a:t> </a:t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23906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E5F5D7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854</TotalTime>
  <Words>463</Words>
  <Application>Microsoft Office PowerPoint</Application>
  <PresentationFormat>Экран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Педагогический проект  Краеведческий музей  «Мой родной край» </vt:lpstr>
      <vt:lpstr>Актуальность:</vt:lpstr>
      <vt:lpstr>Презентация PowerPoint</vt:lpstr>
      <vt:lpstr>Цель проекта:    воспитание у детей любви к родному городу и краю, знакомство с его историей, природой и культурой через введение  в образовательный процесс музейной педагогики.  </vt:lpstr>
      <vt:lpstr>Предварительная работа: Посещение детьми подготовительной группы  «Краеведческого музея имени Н.И Береговой»</vt:lpstr>
      <vt:lpstr>План мероприятий:</vt:lpstr>
      <vt:lpstr>Организация выставки «История и памятные места города Спасск-Дальний»</vt:lpstr>
      <vt:lpstr>Ожидаемый результат</vt:lpstr>
      <vt:lpstr>«Родная земля –  самое великолепное, что нам дано для жизни.   Её мы должны возделывать, беречь и охранять всеми силами своего существа».   К.Г. Паустовский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 «Эколого - краеведческий музей «Мой родной край»</dc:title>
  <dc:creator>Дом</dc:creator>
  <cp:lastModifiedBy>Дом</cp:lastModifiedBy>
  <cp:revision>42</cp:revision>
  <dcterms:created xsi:type="dcterms:W3CDTF">2022-08-23T03:31:22Z</dcterms:created>
  <dcterms:modified xsi:type="dcterms:W3CDTF">2022-11-22T02:38:41Z</dcterms:modified>
</cp:coreProperties>
</file>